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0.png" ContentType="image/png"/>
  <Override PartName="/ppt/media/image29.png" ContentType="image/png"/>
  <Override PartName="/ppt/media/image38.png" ContentType="image/png"/>
  <Override PartName="/ppt/media/image33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30.png" ContentType="image/png"/>
  <Override PartName="/ppt/media/image25.jpeg" ContentType="image/jpeg"/>
  <Override PartName="/ppt/media/image24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5.jpeg" ContentType="image/jpe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21.jpeg" ContentType="image/jpeg"/>
  <Override PartName="/ppt/media/image10.png" ContentType="image/png"/>
  <Override PartName="/ppt/media/image9.png" ContentType="image/png"/>
  <Override PartName="/ppt/media/image37.png" ContentType="image/png"/>
  <Override PartName="/ppt/media/image8.jpeg" ContentType="image/jpeg"/>
  <Override PartName="/ppt/media/image22.png" ContentType="image/png"/>
  <Override PartName="/ppt/media/image31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64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400" y="1768680"/>
            <a:ext cx="5495400" cy="438480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400" y="1768680"/>
            <a:ext cx="5495400" cy="438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1640" cy="438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92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096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920" cy="4385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9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64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09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00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B54F4BCB-E3B1-4450-AB10-BD453C02977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6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6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6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865440" y="9504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3200">
                <a:latin typeface="Arial"/>
              </a:rPr>
              <a:t>VECTORS WITH VIDEO GAMES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486040" y="5976360"/>
            <a:ext cx="3886200" cy="11196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Will Monroe</a:t>
            </a:r>
            <a:endParaRPr/>
          </a:p>
          <a:p>
            <a:pPr algn="ctr"/>
            <a:r>
              <a:rPr lang="en-US" sz="2400">
                <a:latin typeface="Arial"/>
              </a:rPr>
              <a:t>Splash! Teaching Program</a:t>
            </a:r>
            <a:endParaRPr/>
          </a:p>
          <a:p>
            <a:pPr algn="ctr"/>
            <a:r>
              <a:rPr lang="en-US" sz="2400">
                <a:latin typeface="Arial"/>
              </a:rPr>
              <a:t>April 11-12, 2015</a:t>
            </a:r>
            <a:endParaRPr/>
          </a:p>
        </p:txBody>
      </p:sp>
      <p:sp>
        <p:nvSpPr>
          <p:cNvPr id="41" name="TextShape 3"/>
          <p:cNvSpPr txBox="1"/>
          <p:nvPr/>
        </p:nvSpPr>
        <p:spPr>
          <a:xfrm>
            <a:off x="-19800" y="7230240"/>
            <a:ext cx="394344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ff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ffffff"/>
                </a:solidFill>
                <a:latin typeface="Arial"/>
              </a:rPr>
              <a:t>: Wikimedia Commons user Manop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pinhole camera</a:t>
            </a:r>
            <a:endParaRPr/>
          </a:p>
          <a:p>
            <a:pPr algn="ctr"/>
            <a:r>
              <a:rPr lang="en-US">
                <a:latin typeface="Arial"/>
              </a:rPr>
              <a:t>(the </a:t>
            </a:r>
            <a:r>
              <a:rPr i="1" lang="en-US">
                <a:latin typeface="Arial"/>
              </a:rPr>
              <a:t>original</a:t>
            </a:r>
            <a:r>
              <a:rPr lang="en-US">
                <a:latin typeface="Arial"/>
              </a:rPr>
              <a:t> graphics hardware)</a:t>
            </a:r>
            <a:endParaRPr/>
          </a:p>
        </p:txBody>
      </p:sp>
      <p:pic>
        <p:nvPicPr>
          <p:cNvPr id="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19880" y="1888200"/>
            <a:ext cx="6259320" cy="3752280"/>
          </a:xfrm>
          <a:prstGeom prst="rect">
            <a:avLst/>
          </a:prstGeom>
          <a:ln>
            <a:noFill/>
          </a:ln>
        </p:spPr>
      </p:pic>
      <p:sp>
        <p:nvSpPr>
          <p:cNvPr id="83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L.P. Clerc/Wikimedia Commons user Atelierelealbe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pinhole camera</a:t>
            </a:r>
            <a:endParaRPr/>
          </a:p>
          <a:p>
            <a:pPr algn="ctr"/>
            <a:r>
              <a:rPr lang="en-US">
                <a:latin typeface="Arial"/>
              </a:rPr>
              <a:t>(the </a:t>
            </a:r>
            <a:r>
              <a:rPr i="1" lang="en-US">
                <a:latin typeface="Arial"/>
              </a:rPr>
              <a:t>original</a:t>
            </a:r>
            <a:r>
              <a:rPr lang="en-US">
                <a:latin typeface="Arial"/>
              </a:rPr>
              <a:t> graphics hardware)</a:t>
            </a:r>
            <a:endParaRPr/>
          </a:p>
        </p:txBody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19880" y="1888200"/>
            <a:ext cx="6259320" cy="3752280"/>
          </a:xfrm>
          <a:prstGeom prst="rect">
            <a:avLst/>
          </a:prstGeom>
          <a:ln>
            <a:noFill/>
          </a:ln>
        </p:spPr>
      </p:pic>
      <p:sp>
        <p:nvSpPr>
          <p:cNvPr id="86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L.P. Clerc/Wikimedia Commons user Atelierelealbe</a:t>
            </a:r>
            <a:endParaRPr/>
          </a:p>
        </p:txBody>
      </p:sp>
      <p:sp>
        <p:nvSpPr>
          <p:cNvPr id="87" name="Line 3"/>
          <p:cNvSpPr/>
          <p:nvPr/>
        </p:nvSpPr>
        <p:spPr>
          <a:xfrm flipH="1">
            <a:off x="3007800" y="3501000"/>
            <a:ext cx="388620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88" name="Line 4"/>
          <p:cNvSpPr/>
          <p:nvPr/>
        </p:nvSpPr>
        <p:spPr>
          <a:xfrm flipV="1">
            <a:off x="3007800" y="1900800"/>
            <a:ext cx="0" cy="16002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89" name="Line 5"/>
          <p:cNvSpPr/>
          <p:nvPr/>
        </p:nvSpPr>
        <p:spPr>
          <a:xfrm>
            <a:off x="6966000" y="3501000"/>
            <a:ext cx="68580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90" name="Line 6"/>
          <p:cNvSpPr/>
          <p:nvPr/>
        </p:nvSpPr>
        <p:spPr>
          <a:xfrm>
            <a:off x="7628400" y="3537000"/>
            <a:ext cx="0" cy="2286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91" name="TextShape 7"/>
          <p:cNvSpPr txBox="1"/>
          <p:nvPr/>
        </p:nvSpPr>
        <p:spPr>
          <a:xfrm>
            <a:off x="4654800" y="3655800"/>
            <a:ext cx="4572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800000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92" name="TextShape 8"/>
          <p:cNvSpPr txBox="1"/>
          <p:nvPr/>
        </p:nvSpPr>
        <p:spPr>
          <a:xfrm>
            <a:off x="2671200" y="2635200"/>
            <a:ext cx="457200" cy="457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0000ff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93" name="TextShape 9"/>
          <p:cNvSpPr txBox="1"/>
          <p:nvPr/>
        </p:nvSpPr>
        <p:spPr>
          <a:xfrm>
            <a:off x="7171200" y="3164400"/>
            <a:ext cx="457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800000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94" name="TextShape 10"/>
          <p:cNvSpPr txBox="1"/>
          <p:nvPr/>
        </p:nvSpPr>
        <p:spPr>
          <a:xfrm>
            <a:off x="7628400" y="3501000"/>
            <a:ext cx="457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0000ff"/>
                </a:solidFill>
                <a:latin typeface="Arial"/>
              </a:rPr>
              <a:t>1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2250000" y="5943600"/>
            <a:ext cx="3017520" cy="83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ff"/>
                </a:solidFill>
                <a:latin typeface="Arial"/>
              </a:rPr>
              <a:t> </a:t>
            </a:r>
            <a:r>
              <a:rPr lang="en-US" sz="2600">
                <a:solidFill>
                  <a:srgbClr val="0000ff"/>
                </a:solidFill>
                <a:latin typeface="Arial"/>
              </a:rPr>
              <a:t>H        P</a:t>
            </a:r>
            <a:endParaRPr/>
          </a:p>
          <a:p>
            <a:r>
              <a:rPr lang="en-US" sz="2600">
                <a:solidFill>
                  <a:srgbClr val="800000"/>
                </a:solidFill>
                <a:latin typeface="Arial"/>
              </a:rPr>
              <a:t>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D        C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2286000" y="5943960"/>
            <a:ext cx="3017520" cy="83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00"/>
                </a:solidFill>
                <a:latin typeface="Arial"/>
              </a:rPr>
              <a:t>__      __</a:t>
            </a:r>
            <a:endParaRPr/>
          </a:p>
          <a:p>
            <a:endParaRPr/>
          </a:p>
        </p:txBody>
      </p:sp>
      <p:sp>
        <p:nvSpPr>
          <p:cNvPr id="97" name="TextShape 3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pinhole camera</a:t>
            </a:r>
            <a:endParaRPr/>
          </a:p>
          <a:p>
            <a:pPr algn="ctr"/>
            <a:r>
              <a:rPr lang="en-US">
                <a:latin typeface="Arial"/>
              </a:rPr>
              <a:t>(the </a:t>
            </a:r>
            <a:r>
              <a:rPr i="1" lang="en-US">
                <a:latin typeface="Arial"/>
              </a:rPr>
              <a:t>original</a:t>
            </a:r>
            <a:r>
              <a:rPr lang="en-US">
                <a:latin typeface="Arial"/>
              </a:rPr>
              <a:t> graphics hardware)</a:t>
            </a:r>
            <a:endParaRPr/>
          </a:p>
        </p:txBody>
      </p:sp>
      <p:pic>
        <p:nvPicPr>
          <p:cNvPr id="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19880" y="1888200"/>
            <a:ext cx="6259320" cy="3752280"/>
          </a:xfrm>
          <a:prstGeom prst="rect">
            <a:avLst/>
          </a:prstGeom>
          <a:ln>
            <a:noFill/>
          </a:ln>
        </p:spPr>
      </p:pic>
      <p:sp>
        <p:nvSpPr>
          <p:cNvPr id="99" name="TextShape 4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L.P. Clerc/Wikimedia Commons user Atelierelealbe</a:t>
            </a:r>
            <a:endParaRPr/>
          </a:p>
        </p:txBody>
      </p:sp>
      <p:sp>
        <p:nvSpPr>
          <p:cNvPr id="100" name="Line 5"/>
          <p:cNvSpPr/>
          <p:nvPr/>
        </p:nvSpPr>
        <p:spPr>
          <a:xfrm flipH="1">
            <a:off x="3007800" y="3501000"/>
            <a:ext cx="388620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01" name="Line 6"/>
          <p:cNvSpPr/>
          <p:nvPr/>
        </p:nvSpPr>
        <p:spPr>
          <a:xfrm flipV="1">
            <a:off x="3007800" y="1900800"/>
            <a:ext cx="0" cy="16002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102" name="Line 7"/>
          <p:cNvSpPr/>
          <p:nvPr/>
        </p:nvSpPr>
        <p:spPr>
          <a:xfrm>
            <a:off x="6966000" y="3501000"/>
            <a:ext cx="68580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03" name="Line 8"/>
          <p:cNvSpPr/>
          <p:nvPr/>
        </p:nvSpPr>
        <p:spPr>
          <a:xfrm>
            <a:off x="7628400" y="3537000"/>
            <a:ext cx="0" cy="2286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104" name="TextShape 9"/>
          <p:cNvSpPr txBox="1"/>
          <p:nvPr/>
        </p:nvSpPr>
        <p:spPr>
          <a:xfrm>
            <a:off x="4654800" y="3655800"/>
            <a:ext cx="4572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800000"/>
                </a:solidFill>
                <a:latin typeface="Arial"/>
              </a:rPr>
              <a:t>D</a:t>
            </a:r>
            <a:endParaRPr/>
          </a:p>
        </p:txBody>
      </p:sp>
      <p:sp>
        <p:nvSpPr>
          <p:cNvPr id="105" name="TextShape 10"/>
          <p:cNvSpPr txBox="1"/>
          <p:nvPr/>
        </p:nvSpPr>
        <p:spPr>
          <a:xfrm>
            <a:off x="2671200" y="2635200"/>
            <a:ext cx="457200" cy="457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0000ff"/>
                </a:solidFill>
                <a:latin typeface="Arial"/>
              </a:rPr>
              <a:t>H</a:t>
            </a:r>
            <a:endParaRPr/>
          </a:p>
        </p:txBody>
      </p:sp>
      <p:sp>
        <p:nvSpPr>
          <p:cNvPr id="106" name="TextShape 11"/>
          <p:cNvSpPr txBox="1"/>
          <p:nvPr/>
        </p:nvSpPr>
        <p:spPr>
          <a:xfrm>
            <a:off x="7135200" y="3164400"/>
            <a:ext cx="457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800000"/>
                </a:solidFill>
                <a:latin typeface="Arial"/>
              </a:rPr>
              <a:t>C</a:t>
            </a:r>
            <a:endParaRPr/>
          </a:p>
        </p:txBody>
      </p:sp>
      <p:sp>
        <p:nvSpPr>
          <p:cNvPr id="107" name="TextShape 12"/>
          <p:cNvSpPr txBox="1"/>
          <p:nvPr/>
        </p:nvSpPr>
        <p:spPr>
          <a:xfrm>
            <a:off x="7628400" y="3501000"/>
            <a:ext cx="457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0000ff"/>
                </a:solidFill>
                <a:latin typeface="Arial"/>
              </a:rPr>
              <a:t>P</a:t>
            </a:r>
            <a:endParaRPr/>
          </a:p>
        </p:txBody>
      </p:sp>
      <p:sp>
        <p:nvSpPr>
          <p:cNvPr id="108" name="TextShape 13"/>
          <p:cNvSpPr txBox="1"/>
          <p:nvPr/>
        </p:nvSpPr>
        <p:spPr>
          <a:xfrm>
            <a:off x="2851200" y="6126480"/>
            <a:ext cx="548640" cy="460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00"/>
                </a:solidFill>
                <a:latin typeface="Arial"/>
              </a:rPr>
              <a:t>=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250000" y="5943600"/>
            <a:ext cx="3017520" cy="83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ff"/>
                </a:solidFill>
                <a:latin typeface="Arial"/>
              </a:rPr>
              <a:t> </a:t>
            </a:r>
            <a:r>
              <a:rPr lang="en-US" sz="2600">
                <a:solidFill>
                  <a:srgbClr val="0000ff"/>
                </a:solidFill>
                <a:latin typeface="Arial"/>
              </a:rPr>
              <a:t>P        H</a:t>
            </a:r>
            <a:endParaRPr/>
          </a:p>
          <a:p>
            <a:r>
              <a:rPr lang="en-US" sz="2600">
                <a:solidFill>
                  <a:srgbClr val="800000"/>
                </a:solidFill>
                <a:latin typeface="Arial"/>
              </a:rPr>
              <a:t>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C        D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2286000" y="5943960"/>
            <a:ext cx="3017520" cy="83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00"/>
                </a:solidFill>
                <a:latin typeface="Arial"/>
              </a:rPr>
              <a:t>__      __</a:t>
            </a:r>
            <a:endParaRPr/>
          </a:p>
          <a:p>
            <a:endParaRPr/>
          </a:p>
        </p:txBody>
      </p:sp>
      <p:sp>
        <p:nvSpPr>
          <p:cNvPr id="111" name="TextShape 3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pinhole camera</a:t>
            </a:r>
            <a:endParaRPr/>
          </a:p>
          <a:p>
            <a:pPr algn="ctr"/>
            <a:r>
              <a:rPr lang="en-US">
                <a:latin typeface="Arial"/>
              </a:rPr>
              <a:t>(the </a:t>
            </a:r>
            <a:r>
              <a:rPr i="1" lang="en-US">
                <a:latin typeface="Arial"/>
              </a:rPr>
              <a:t>original</a:t>
            </a:r>
            <a:r>
              <a:rPr lang="en-US">
                <a:latin typeface="Arial"/>
              </a:rPr>
              <a:t> graphics hardware)</a:t>
            </a:r>
            <a:endParaRPr/>
          </a:p>
        </p:txBody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19880" y="1888200"/>
            <a:ext cx="6259320" cy="375228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L.P. Clerc/Wikimedia Commons user Atelierelealbe</a:t>
            </a:r>
            <a:endParaRPr/>
          </a:p>
        </p:txBody>
      </p:sp>
      <p:sp>
        <p:nvSpPr>
          <p:cNvPr id="114" name="Line 5"/>
          <p:cNvSpPr/>
          <p:nvPr/>
        </p:nvSpPr>
        <p:spPr>
          <a:xfrm flipH="1">
            <a:off x="3007800" y="3501000"/>
            <a:ext cx="388620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15" name="Line 6"/>
          <p:cNvSpPr/>
          <p:nvPr/>
        </p:nvSpPr>
        <p:spPr>
          <a:xfrm flipV="1">
            <a:off x="3007800" y="1900800"/>
            <a:ext cx="0" cy="16002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116" name="Line 7"/>
          <p:cNvSpPr/>
          <p:nvPr/>
        </p:nvSpPr>
        <p:spPr>
          <a:xfrm>
            <a:off x="6966000" y="3501000"/>
            <a:ext cx="68580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17" name="Line 8"/>
          <p:cNvSpPr/>
          <p:nvPr/>
        </p:nvSpPr>
        <p:spPr>
          <a:xfrm>
            <a:off x="7628400" y="3537000"/>
            <a:ext cx="0" cy="2286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118" name="TextShape 9"/>
          <p:cNvSpPr txBox="1"/>
          <p:nvPr/>
        </p:nvSpPr>
        <p:spPr>
          <a:xfrm>
            <a:off x="4654800" y="3655800"/>
            <a:ext cx="4572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800000"/>
                </a:solidFill>
                <a:latin typeface="Arial"/>
              </a:rPr>
              <a:t>D</a:t>
            </a:r>
            <a:endParaRPr/>
          </a:p>
        </p:txBody>
      </p:sp>
      <p:sp>
        <p:nvSpPr>
          <p:cNvPr id="119" name="TextShape 10"/>
          <p:cNvSpPr txBox="1"/>
          <p:nvPr/>
        </p:nvSpPr>
        <p:spPr>
          <a:xfrm>
            <a:off x="2671200" y="2635200"/>
            <a:ext cx="457200" cy="457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0000ff"/>
                </a:solidFill>
                <a:latin typeface="Arial"/>
              </a:rPr>
              <a:t>H</a:t>
            </a:r>
            <a:endParaRPr/>
          </a:p>
        </p:txBody>
      </p:sp>
      <p:sp>
        <p:nvSpPr>
          <p:cNvPr id="120" name="TextShape 11"/>
          <p:cNvSpPr txBox="1"/>
          <p:nvPr/>
        </p:nvSpPr>
        <p:spPr>
          <a:xfrm>
            <a:off x="7135200" y="3164400"/>
            <a:ext cx="457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800000"/>
                </a:solidFill>
                <a:latin typeface="Arial"/>
              </a:rPr>
              <a:t>C</a:t>
            </a:r>
            <a:endParaRPr/>
          </a:p>
        </p:txBody>
      </p:sp>
      <p:sp>
        <p:nvSpPr>
          <p:cNvPr id="121" name="TextShape 12"/>
          <p:cNvSpPr txBox="1"/>
          <p:nvPr/>
        </p:nvSpPr>
        <p:spPr>
          <a:xfrm>
            <a:off x="7628400" y="3501000"/>
            <a:ext cx="457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0000ff"/>
                </a:solidFill>
                <a:latin typeface="Arial"/>
              </a:rPr>
              <a:t>P</a:t>
            </a:r>
            <a:endParaRPr/>
          </a:p>
        </p:txBody>
      </p:sp>
      <p:sp>
        <p:nvSpPr>
          <p:cNvPr id="122" name="TextShape 13"/>
          <p:cNvSpPr txBox="1"/>
          <p:nvPr/>
        </p:nvSpPr>
        <p:spPr>
          <a:xfrm>
            <a:off x="2851200" y="6126480"/>
            <a:ext cx="548640" cy="460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00"/>
                </a:solidFill>
                <a:latin typeface="Arial"/>
              </a:rPr>
              <a:t>=</a:t>
            </a:r>
            <a:endParaRPr/>
          </a:p>
        </p:txBody>
      </p:sp>
      <p:sp>
        <p:nvSpPr>
          <p:cNvPr id="123" name="TextShape 14"/>
          <p:cNvSpPr txBox="1"/>
          <p:nvPr/>
        </p:nvSpPr>
        <p:spPr>
          <a:xfrm>
            <a:off x="6181920" y="5943600"/>
            <a:ext cx="3017520" cy="83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ff"/>
                </a:solidFill>
                <a:latin typeface="Arial"/>
              </a:rPr>
              <a:t>            </a:t>
            </a:r>
            <a:r>
              <a:rPr lang="en-US" sz="2600">
                <a:solidFill>
                  <a:srgbClr val="0000ff"/>
                </a:solidFill>
                <a:latin typeface="Arial"/>
              </a:rPr>
              <a:t>H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C</a:t>
            </a:r>
            <a:endParaRPr/>
          </a:p>
          <a:p>
            <a:r>
              <a:rPr lang="en-US" sz="2600">
                <a:solidFill>
                  <a:srgbClr val="800000"/>
                </a:solidFill>
                <a:latin typeface="Arial"/>
              </a:rPr>
              <a:t>            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D</a:t>
            </a:r>
            <a:endParaRPr/>
          </a:p>
        </p:txBody>
      </p:sp>
      <p:sp>
        <p:nvSpPr>
          <p:cNvPr id="124" name="TextShape 15"/>
          <p:cNvSpPr txBox="1"/>
          <p:nvPr/>
        </p:nvSpPr>
        <p:spPr>
          <a:xfrm>
            <a:off x="6217920" y="5943960"/>
            <a:ext cx="3017520" cy="83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00"/>
                </a:solidFill>
                <a:latin typeface="Arial"/>
              </a:rPr>
              <a:t>           </a:t>
            </a:r>
            <a:r>
              <a:rPr lang="en-US" sz="2600">
                <a:solidFill>
                  <a:srgbClr val="000000"/>
                </a:solidFill>
                <a:latin typeface="Arial"/>
              </a:rPr>
              <a:t>___</a:t>
            </a:r>
            <a:endParaRPr/>
          </a:p>
          <a:p>
            <a:endParaRPr/>
          </a:p>
        </p:txBody>
      </p:sp>
      <p:sp>
        <p:nvSpPr>
          <p:cNvPr id="125" name="TextShape 16"/>
          <p:cNvSpPr txBox="1"/>
          <p:nvPr/>
        </p:nvSpPr>
        <p:spPr>
          <a:xfrm>
            <a:off x="6531120" y="6126480"/>
            <a:ext cx="1355040" cy="460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solidFill>
                  <a:srgbClr val="0000ff"/>
                </a:solidFill>
                <a:latin typeface="Arial"/>
              </a:rPr>
              <a:t>P</a:t>
            </a:r>
            <a:r>
              <a:rPr lang="en-US" sz="2600">
                <a:solidFill>
                  <a:srgbClr val="000000"/>
                </a:solidFill>
                <a:latin typeface="Arial"/>
              </a:rPr>
              <a:t> =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Voxels?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4c4c4c"/>
                </a:solidFill>
                <a:latin typeface="Arial"/>
              </a:rPr>
              <a:t>Image credits: Mojang AB/Wikimedia Commons users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4urge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,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Muehlenau</a:t>
            </a:r>
            <a:endParaRPr/>
          </a:p>
        </p:txBody>
      </p:sp>
      <p:pic>
        <p:nvPicPr>
          <p:cNvPr id="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1440" y="1371600"/>
            <a:ext cx="5720760" cy="321552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pic>
        <p:nvPicPr>
          <p:cNvPr id="1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43600" y="3429000"/>
            <a:ext cx="3886200" cy="3886200"/>
          </a:xfrm>
          <a:prstGeom prst="rect">
            <a:avLst/>
          </a:prstGeom>
          <a:ln>
            <a:noFill/>
          </a:ln>
        </p:spPr>
      </p:pic>
      <p:sp>
        <p:nvSpPr>
          <p:cNvPr id="130" name="TextShape 3"/>
          <p:cNvSpPr txBox="1"/>
          <p:nvPr/>
        </p:nvSpPr>
        <p:spPr>
          <a:xfrm>
            <a:off x="457200" y="4682160"/>
            <a:ext cx="1119600" cy="3470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Minecraft</a:t>
            </a:r>
            <a:endParaRPr/>
          </a:p>
        </p:txBody>
      </p:sp>
      <p:sp>
        <p:nvSpPr>
          <p:cNvPr id="131" name="TextShape 4"/>
          <p:cNvSpPr txBox="1"/>
          <p:nvPr/>
        </p:nvSpPr>
        <p:spPr>
          <a:xfrm>
            <a:off x="7772400" y="2743200"/>
            <a:ext cx="2034000" cy="685800"/>
          </a:xfrm>
          <a:prstGeom prst="rect">
            <a:avLst/>
          </a:prstGeom>
        </p:spPr>
        <p:txBody>
          <a:bodyPr lIns="90000" rIns="90000" tIns="45000" bIns="45000"/>
          <a:p>
            <a:pPr algn="r"/>
            <a:r>
              <a:rPr lang="en-US">
                <a:latin typeface="Arial"/>
              </a:rPr>
              <a:t>Voxel-based</a:t>
            </a:r>
            <a:endParaRPr/>
          </a:p>
          <a:p>
            <a:pPr algn="r"/>
            <a:r>
              <a:rPr lang="en-US">
                <a:latin typeface="Arial"/>
              </a:rPr>
              <a:t>brain imaging</a:t>
            </a:r>
            <a:endParaRPr/>
          </a:p>
        </p:txBody>
      </p:sp>
      <p:sp>
        <p:nvSpPr>
          <p:cNvPr id="132" name="TextShape 5"/>
          <p:cNvSpPr txBox="1"/>
          <p:nvPr/>
        </p:nvSpPr>
        <p:spPr>
          <a:xfrm>
            <a:off x="2286000" y="5715000"/>
            <a:ext cx="2971800" cy="77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ff0000"/>
                </a:solidFill>
                <a:latin typeface="Arial"/>
              </a:rPr>
              <a:t>How many voxels</a:t>
            </a:r>
            <a:endParaRPr/>
          </a:p>
          <a:p>
            <a:r>
              <a:rPr lang="en-US" sz="2400">
                <a:solidFill>
                  <a:srgbClr val="ff0000"/>
                </a:solidFill>
                <a:latin typeface="Arial"/>
              </a:rPr>
              <a:t>do we need?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>
                <p:childTnLst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Triangles!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Chrschn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20680" y="1872360"/>
            <a:ext cx="6038640" cy="372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3-D Cartesian coordinates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Gustavb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7040" y="1149120"/>
            <a:ext cx="6330960" cy="562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Demo: Journeys of a Teapot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Vector addition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853200" y="2240640"/>
            <a:ext cx="9144000" cy="35049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800">
                <a:solidFill>
                  <a:srgbClr val="ff0000"/>
                </a:solidFill>
                <a:latin typeface="Arial"/>
              </a:rPr>
              <a:t>a = ( 5, 6, -3)</a:t>
            </a:r>
            <a:endParaRPr/>
          </a:p>
          <a:p>
            <a:r>
              <a:rPr lang="en-US" sz="4800">
                <a:solidFill>
                  <a:srgbClr val="0000ff"/>
                </a:solidFill>
                <a:latin typeface="Arial"/>
              </a:rPr>
              <a:t>b = (-1, 7,  2)</a:t>
            </a:r>
            <a:endParaRPr/>
          </a:p>
          <a:p>
            <a:endParaRPr/>
          </a:p>
          <a:p>
            <a:r>
              <a:rPr lang="en-US" sz="4800">
                <a:solidFill>
                  <a:srgbClr val="000000"/>
                </a:solidFill>
                <a:latin typeface="Arial"/>
              </a:rPr>
              <a:t>a + b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 = (</a:t>
            </a:r>
            <a:r>
              <a:rPr lang="en-US" sz="4800">
                <a:solidFill>
                  <a:srgbClr val="ff0000"/>
                </a:solidFill>
                <a:latin typeface="Arial"/>
              </a:rPr>
              <a:t>5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(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-1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), </a:t>
            </a:r>
            <a:r>
              <a:rPr lang="en-US" sz="4800">
                <a:solidFill>
                  <a:srgbClr val="ff0000"/>
                </a:solidFill>
                <a:latin typeface="Arial"/>
              </a:rPr>
              <a:t>6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 + 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7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,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 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(</a:t>
            </a:r>
            <a:r>
              <a:rPr lang="en-US" sz="4800">
                <a:solidFill>
                  <a:srgbClr val="ff0000"/>
                </a:solidFill>
                <a:latin typeface="Arial"/>
              </a:rPr>
              <a:t>-3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) + 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2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)</a:t>
            </a:r>
            <a:endParaRPr/>
          </a:p>
          <a:p>
            <a:r>
              <a:rPr lang="en-US" sz="4800">
                <a:solidFill>
                  <a:srgbClr val="000000"/>
                </a:solidFill>
                <a:latin typeface="Arial"/>
              </a:rPr>
              <a:t>         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= (4, 13, -1)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Vector addition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16200" y="7230240"/>
            <a:ext cx="707040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石庭豐</a:t>
            </a:r>
            <a:endParaRPr/>
          </a:p>
        </p:txBody>
      </p:sp>
      <p:pic>
        <p:nvPicPr>
          <p:cNvPr id="1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2800" y="2052360"/>
            <a:ext cx="7754400" cy="40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ff"/>
                </a:solidFill>
                <a:latin typeface="Arial"/>
              </a:rPr>
              <a:t>Video: Portal clip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Points → vectors from the origin</a:t>
            </a:r>
            <a:endParaRPr/>
          </a:p>
        </p:txBody>
      </p:sp>
      <p:pic>
        <p:nvPicPr>
          <p:cNvPr id="1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7040" y="1149120"/>
            <a:ext cx="6330960" cy="5622120"/>
          </a:xfrm>
          <a:prstGeom prst="rect">
            <a:avLst/>
          </a:prstGeom>
          <a:ln>
            <a:noFill/>
          </a:ln>
        </p:spPr>
      </p:pic>
      <p:sp>
        <p:nvSpPr>
          <p:cNvPr id="147" name="TextShape 2"/>
          <p:cNvSpPr txBox="1"/>
          <p:nvPr/>
        </p:nvSpPr>
        <p:spPr>
          <a:xfrm>
            <a:off x="3573000" y="3321000"/>
            <a:ext cx="3589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solidFill>
                  <a:srgbClr val="008080"/>
                </a:solidFill>
                <a:latin typeface="Arial"/>
              </a:rPr>
              <a:t>Q</a:t>
            </a:r>
            <a:endParaRPr/>
          </a:p>
        </p:txBody>
      </p:sp>
      <p:sp>
        <p:nvSpPr>
          <p:cNvPr id="148" name="TextShape 3"/>
          <p:cNvSpPr txBox="1"/>
          <p:nvPr/>
        </p:nvSpPr>
        <p:spPr>
          <a:xfrm>
            <a:off x="5185800" y="3429000"/>
            <a:ext cx="333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solidFill>
                  <a:srgbClr val="ff0000"/>
                </a:solidFill>
                <a:latin typeface="Arial"/>
              </a:rPr>
              <a:t>P</a:t>
            </a:r>
            <a:endParaRPr/>
          </a:p>
        </p:txBody>
      </p:sp>
      <p:sp>
        <p:nvSpPr>
          <p:cNvPr id="149" name="TextShape 4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Gustavb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>
                <p:childTnLst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Relative positioning of objects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4c4c4c"/>
                </a:solidFill>
                <a:latin typeface="Arial"/>
              </a:rPr>
              <a:t>Image credits: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kasuto.net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,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zelda.wikia.com</a:t>
            </a:r>
            <a:endParaRPr/>
          </a:p>
        </p:txBody>
      </p:sp>
      <p:pic>
        <p:nvPicPr>
          <p:cNvPr id="1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0080" y="2984400"/>
            <a:ext cx="2070360" cy="19144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34440" y="2277000"/>
            <a:ext cx="2952360" cy="3666600"/>
          </a:xfrm>
          <a:prstGeom prst="rect">
            <a:avLst/>
          </a:prstGeom>
          <a:ln>
            <a:noFill/>
          </a:ln>
        </p:spPr>
      </p:pic>
      <p:sp>
        <p:nvSpPr>
          <p:cNvPr id="154" name="TextShape 3"/>
          <p:cNvSpPr txBox="1"/>
          <p:nvPr/>
        </p:nvSpPr>
        <p:spPr>
          <a:xfrm>
            <a:off x="1990080" y="3236400"/>
            <a:ext cx="3589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O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>
                <p:childTnLst>
                  <p:par>
                    <p:cTn id="57" fill="freeze">
                      <p:stCondLst>
                        <p:cond delay="indefinite"/>
                      </p:stCondLst>
                      <p:childTnLst>
                        <p:par>
                          <p:cTn id="58" fill="freeze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freeze">
                      <p:stCondLst>
                        <p:cond delay="indefinite"/>
                      </p:stCondLst>
                      <p:childTnLst>
                        <p:par>
                          <p:cTn id="74" fill="freeze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freeze">
                      <p:stCondLst>
                        <p:cond delay="indefinite"/>
                      </p:stCondLst>
                      <p:childTnLst>
                        <p:par>
                          <p:cTn id="78" fill="freeze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freeze">
                      <p:stCondLst>
                        <p:cond delay="indefinite"/>
                      </p:stCondLst>
                      <p:childTnLst>
                        <p:par>
                          <p:cTn id="82" fill="freeze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Demo: Placing the camera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Vector subtraction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853200" y="2240640"/>
            <a:ext cx="9144000" cy="35049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800">
                <a:solidFill>
                  <a:srgbClr val="ff0000"/>
                </a:solidFill>
                <a:latin typeface="Arial"/>
              </a:rPr>
              <a:t>a = ( 5, 6, -3)</a:t>
            </a:r>
            <a:endParaRPr/>
          </a:p>
          <a:p>
            <a:r>
              <a:rPr lang="en-US" sz="4800">
                <a:solidFill>
                  <a:srgbClr val="0000ff"/>
                </a:solidFill>
                <a:latin typeface="Arial"/>
              </a:rPr>
              <a:t>b = (-1, 7,  2)</a:t>
            </a:r>
            <a:endParaRPr/>
          </a:p>
          <a:p>
            <a:endParaRPr/>
          </a:p>
          <a:p>
            <a:r>
              <a:rPr lang="en-US" sz="4800">
                <a:solidFill>
                  <a:srgbClr val="000000"/>
                </a:solidFill>
                <a:latin typeface="Arial"/>
              </a:rPr>
              <a:t>a – b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 = (</a:t>
            </a:r>
            <a:r>
              <a:rPr lang="en-US" sz="4800">
                <a:solidFill>
                  <a:srgbClr val="ff0000"/>
                </a:solidFill>
                <a:latin typeface="Arial"/>
              </a:rPr>
              <a:t>5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 – 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(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-1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), </a:t>
            </a:r>
            <a:r>
              <a:rPr lang="en-US" sz="4800">
                <a:solidFill>
                  <a:srgbClr val="ff0000"/>
                </a:solidFill>
                <a:latin typeface="Arial"/>
              </a:rPr>
              <a:t>6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 – 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7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,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 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(</a:t>
            </a:r>
            <a:r>
              <a:rPr lang="en-US" sz="4800">
                <a:solidFill>
                  <a:srgbClr val="ff0000"/>
                </a:solidFill>
                <a:latin typeface="Arial"/>
              </a:rPr>
              <a:t>-3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) – </a:t>
            </a:r>
            <a:r>
              <a:rPr lang="en-US" sz="4800">
                <a:solidFill>
                  <a:srgbClr val="0000ff"/>
                </a:solidFill>
                <a:latin typeface="Arial"/>
              </a:rPr>
              <a:t>2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)</a:t>
            </a:r>
            <a:endParaRPr/>
          </a:p>
          <a:p>
            <a:r>
              <a:rPr lang="en-US" sz="4800">
                <a:solidFill>
                  <a:srgbClr val="000000"/>
                </a:solidFill>
                <a:latin typeface="Arial"/>
              </a:rPr>
              <a:t>         </a:t>
            </a:r>
            <a:r>
              <a:rPr lang="en-US" sz="4800">
                <a:solidFill>
                  <a:srgbClr val="000000"/>
                </a:solidFill>
                <a:latin typeface="Arial"/>
              </a:rPr>
              <a:t>= (6, -1, -5)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Vector subtraction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bdesham</a:t>
            </a:r>
            <a:endParaRPr/>
          </a:p>
        </p:txBody>
      </p:sp>
      <p:pic>
        <p:nvPicPr>
          <p:cNvPr id="1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83440" y="2052360"/>
            <a:ext cx="3917160" cy="27482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02400" y="3567240"/>
            <a:ext cx="3696840" cy="259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Scalar multiplication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1825200" y="2384640"/>
            <a:ext cx="9144000" cy="3163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5400">
                <a:solidFill>
                  <a:srgbClr val="ff0000"/>
                </a:solidFill>
                <a:latin typeface="Arial"/>
              </a:rPr>
              <a:t>a = ( 5, 6, -3)</a:t>
            </a:r>
            <a:endParaRPr/>
          </a:p>
          <a:p>
            <a:endParaRPr/>
          </a:p>
          <a:p>
            <a:r>
              <a:rPr lang="en-US" sz="5400">
                <a:solidFill>
                  <a:srgbClr val="0000ff"/>
                </a:solidFill>
                <a:latin typeface="Arial"/>
              </a:rPr>
              <a:t>5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a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 = (</a:t>
            </a:r>
            <a:r>
              <a:rPr lang="en-US" sz="5400">
                <a:solidFill>
                  <a:srgbClr val="0000ff"/>
                </a:solidFill>
                <a:latin typeface="Arial"/>
              </a:rPr>
              <a:t>5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·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5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, </a:t>
            </a:r>
            <a:r>
              <a:rPr lang="en-US" sz="5400">
                <a:solidFill>
                  <a:srgbClr val="0000ff"/>
                </a:solidFill>
                <a:latin typeface="Arial"/>
              </a:rPr>
              <a:t>5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·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6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, </a:t>
            </a:r>
            <a:r>
              <a:rPr lang="en-US" sz="5400">
                <a:solidFill>
                  <a:srgbClr val="0000ff"/>
                </a:solidFill>
                <a:latin typeface="Arial"/>
              </a:rPr>
              <a:t>5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·(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-3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))</a:t>
            </a:r>
            <a:endParaRPr/>
          </a:p>
          <a:p>
            <a:r>
              <a:rPr lang="en-US" sz="540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= (25, 30, -15)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Scalar multiplication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Silly rabbit/Wikimedia Commons user Konradek</a:t>
            </a:r>
            <a:endParaRPr/>
          </a:p>
        </p:txBody>
      </p:sp>
      <p:pic>
        <p:nvPicPr>
          <p:cNvPr id="1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2210760"/>
            <a:ext cx="7835760" cy="327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Demo: Placing the camera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Moving objects</a:t>
            </a:r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Michael Maggs/Richard Bartz</a:t>
            </a:r>
            <a:endParaRPr/>
          </a:p>
        </p:txBody>
      </p:sp>
      <p:pic>
        <p:nvPicPr>
          <p:cNvPr id="1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88840" y="2266200"/>
            <a:ext cx="4702320" cy="302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sp>
        <p:nvSpPr>
          <p:cNvPr id="173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74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53920" y="4200480"/>
            <a:ext cx="2285280" cy="22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1600" y="268200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DGBthekafu / Wikimedia Commons user Bouncey2k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177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sp>
        <p:nvSpPr>
          <p:cNvPr id="178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79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180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pic>
        <p:nvPicPr>
          <p:cNvPr id="1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53920" y="4200480"/>
            <a:ext cx="2285280" cy="22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sp>
        <p:nvSpPr>
          <p:cNvPr id="184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85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186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187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188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53920" y="4200480"/>
            <a:ext cx="2285280" cy="22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pic>
        <p:nvPicPr>
          <p:cNvPr id="1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21920" y="4200480"/>
            <a:ext cx="2285280" cy="2285280"/>
          </a:xfrm>
          <a:prstGeom prst="rect">
            <a:avLst/>
          </a:prstGeom>
          <a:ln>
            <a:noFill/>
          </a:ln>
        </p:spPr>
      </p:pic>
      <p:sp>
        <p:nvSpPr>
          <p:cNvPr id="193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194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195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196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197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199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pic>
        <p:nvPicPr>
          <p:cNvPr id="20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9920" y="4200480"/>
            <a:ext cx="2285280" cy="2285280"/>
          </a:xfrm>
          <a:prstGeom prst="rect">
            <a:avLst/>
          </a:prstGeom>
          <a:ln>
            <a:noFill/>
          </a:ln>
        </p:spPr>
      </p:pic>
      <p:sp>
        <p:nvSpPr>
          <p:cNvPr id="201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202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203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204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205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06" name="Line 8"/>
          <p:cNvSpPr/>
          <p:nvPr/>
        </p:nvSpPr>
        <p:spPr>
          <a:xfrm>
            <a:off x="24688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7920" y="4200480"/>
            <a:ext cx="2285280" cy="2285280"/>
          </a:xfrm>
          <a:prstGeom prst="rect">
            <a:avLst/>
          </a:prstGeom>
          <a:ln>
            <a:noFill/>
          </a:ln>
        </p:spPr>
      </p:pic>
      <p:sp>
        <p:nvSpPr>
          <p:cNvPr id="210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211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212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213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214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15" name="Line 8"/>
          <p:cNvSpPr/>
          <p:nvPr/>
        </p:nvSpPr>
        <p:spPr>
          <a:xfrm>
            <a:off x="24688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16" name="Line 9"/>
          <p:cNvSpPr/>
          <p:nvPr/>
        </p:nvSpPr>
        <p:spPr>
          <a:xfrm>
            <a:off x="29260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pic>
        <p:nvPicPr>
          <p:cNvPr id="2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89920" y="4200480"/>
            <a:ext cx="2285280" cy="2285280"/>
          </a:xfrm>
          <a:prstGeom prst="rect">
            <a:avLst/>
          </a:prstGeom>
          <a:ln>
            <a:noFill/>
          </a:ln>
        </p:spPr>
      </p:pic>
      <p:sp>
        <p:nvSpPr>
          <p:cNvPr id="220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221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222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223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224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25" name="Line 8"/>
          <p:cNvSpPr/>
          <p:nvPr/>
        </p:nvSpPr>
        <p:spPr>
          <a:xfrm>
            <a:off x="24688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26" name="Line 9"/>
          <p:cNvSpPr/>
          <p:nvPr/>
        </p:nvSpPr>
        <p:spPr>
          <a:xfrm>
            <a:off x="29260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27" name="Line 10"/>
          <p:cNvSpPr/>
          <p:nvPr/>
        </p:nvSpPr>
        <p:spPr>
          <a:xfrm>
            <a:off x="33832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229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pic>
        <p:nvPicPr>
          <p:cNvPr id="2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57920" y="4200480"/>
            <a:ext cx="2285280" cy="2285280"/>
          </a:xfrm>
          <a:prstGeom prst="rect">
            <a:avLst/>
          </a:prstGeom>
          <a:ln>
            <a:noFill/>
          </a:ln>
        </p:spPr>
      </p:pic>
      <p:sp>
        <p:nvSpPr>
          <p:cNvPr id="231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232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233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234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235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36" name="Line 8"/>
          <p:cNvSpPr/>
          <p:nvPr/>
        </p:nvSpPr>
        <p:spPr>
          <a:xfrm>
            <a:off x="24688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37" name="Line 9"/>
          <p:cNvSpPr/>
          <p:nvPr/>
        </p:nvSpPr>
        <p:spPr>
          <a:xfrm>
            <a:off x="29260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38" name="Line 10"/>
          <p:cNvSpPr/>
          <p:nvPr/>
        </p:nvSpPr>
        <p:spPr>
          <a:xfrm>
            <a:off x="33832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39" name="Line 11"/>
          <p:cNvSpPr/>
          <p:nvPr/>
        </p:nvSpPr>
        <p:spPr>
          <a:xfrm>
            <a:off x="38404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Applying speed in small steps</a:t>
            </a:r>
            <a:endParaRPr/>
          </a:p>
          <a:p>
            <a:pPr algn="ctr"/>
            <a:r>
              <a:rPr lang="en-US">
                <a:latin typeface="Arial"/>
              </a:rPr>
              <a:t>(This is called “Euler's method for numerical integration.”</a:t>
            </a:r>
            <a:endParaRPr/>
          </a:p>
          <a:p>
            <a:pPr algn="ctr"/>
            <a:r>
              <a:rPr lang="en-US">
                <a:latin typeface="Arial"/>
              </a:rPr>
              <a:t>No, you don't have to remember that. But you can if you want.)</a:t>
            </a:r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MrX</a:t>
            </a:r>
            <a:endParaRPr/>
          </a:p>
        </p:txBody>
      </p:sp>
      <p:pic>
        <p:nvPicPr>
          <p:cNvPr id="2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57920" y="4200480"/>
            <a:ext cx="2285280" cy="2285280"/>
          </a:xfrm>
          <a:prstGeom prst="rect">
            <a:avLst/>
          </a:prstGeom>
          <a:ln>
            <a:noFill/>
          </a:ln>
        </p:spPr>
      </p:pic>
      <p:sp>
        <p:nvSpPr>
          <p:cNvPr id="243" name="Line 3"/>
          <p:cNvSpPr/>
          <p:nvPr/>
        </p:nvSpPr>
        <p:spPr>
          <a:xfrm>
            <a:off x="2052720" y="2382480"/>
            <a:ext cx="5669280" cy="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244" name="TextShape 4"/>
          <p:cNvSpPr txBox="1"/>
          <p:nvPr/>
        </p:nvSpPr>
        <p:spPr>
          <a:xfrm>
            <a:off x="1920240" y="1947240"/>
            <a:ext cx="219456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v = </a:t>
            </a:r>
            <a:r>
              <a:rPr lang="en-US" sz="2400">
                <a:solidFill>
                  <a:srgbClr val="800000"/>
                </a:solidFill>
                <a:latin typeface="Arial"/>
              </a:rPr>
              <a:t>5 m/s</a:t>
            </a:r>
            <a:endParaRPr/>
          </a:p>
        </p:txBody>
      </p:sp>
      <p:sp>
        <p:nvSpPr>
          <p:cNvPr id="245" name="TextShape 5"/>
          <p:cNvSpPr txBox="1"/>
          <p:nvPr/>
        </p:nvSpPr>
        <p:spPr>
          <a:xfrm>
            <a:off x="1920240" y="25844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6600"/>
                </a:solidFill>
                <a:latin typeface="Arial"/>
              </a:rPr>
              <a:t> = 1/60 s</a:t>
            </a:r>
            <a:endParaRPr/>
          </a:p>
        </p:txBody>
      </p:sp>
      <p:sp>
        <p:nvSpPr>
          <p:cNvPr id="246" name="TextShape 6"/>
          <p:cNvSpPr txBox="1"/>
          <p:nvPr/>
        </p:nvSpPr>
        <p:spPr>
          <a:xfrm>
            <a:off x="1920240" y="3014640"/>
            <a:ext cx="283464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80"/>
                </a:solidFill>
                <a:latin typeface="Arial"/>
              </a:rPr>
              <a:t>d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v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· </a:t>
            </a:r>
            <a:r>
              <a:rPr i="1" lang="en-US" sz="2400">
                <a:solidFill>
                  <a:srgbClr val="006600"/>
                </a:solidFill>
                <a:latin typeface="Arial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= </a:t>
            </a:r>
            <a:r>
              <a:rPr lang="en-US" sz="2400">
                <a:solidFill>
                  <a:srgbClr val="000080"/>
                </a:solidFill>
                <a:latin typeface="Arial"/>
              </a:rPr>
              <a:t>1/12 m</a:t>
            </a:r>
            <a:endParaRPr/>
          </a:p>
        </p:txBody>
      </p:sp>
      <p:sp>
        <p:nvSpPr>
          <p:cNvPr id="247" name="Line 7"/>
          <p:cNvSpPr/>
          <p:nvPr/>
        </p:nvSpPr>
        <p:spPr>
          <a:xfrm>
            <a:off x="20116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48" name="Line 8"/>
          <p:cNvSpPr/>
          <p:nvPr/>
        </p:nvSpPr>
        <p:spPr>
          <a:xfrm>
            <a:off x="24688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49" name="Line 9"/>
          <p:cNvSpPr/>
          <p:nvPr/>
        </p:nvSpPr>
        <p:spPr>
          <a:xfrm>
            <a:off x="29260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50" name="Line 10"/>
          <p:cNvSpPr/>
          <p:nvPr/>
        </p:nvSpPr>
        <p:spPr>
          <a:xfrm>
            <a:off x="33832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sp>
        <p:nvSpPr>
          <p:cNvPr id="251" name="Line 11"/>
          <p:cNvSpPr/>
          <p:nvPr/>
        </p:nvSpPr>
        <p:spPr>
          <a:xfrm>
            <a:off x="3840480" y="3471840"/>
            <a:ext cx="457200" cy="0"/>
          </a:xfrm>
          <a:prstGeom prst="line">
            <a:avLst/>
          </a:prstGeom>
          <a:ln>
            <a:solidFill>
              <a:srgbClr val="000080"/>
            </a:solidFill>
            <a:tailEnd len="med" type="triangle" w="med"/>
          </a:ln>
        </p:spPr>
      </p:sp>
      <p:pic>
        <p:nvPicPr>
          <p:cNvPr id="2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720" y="3657600"/>
            <a:ext cx="3657600" cy="286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Demo: Moving the teapot</a:t>
            </a:r>
            <a:endParaRPr/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dot product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1261800" y="2140200"/>
            <a:ext cx="9144000" cy="39315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5400">
                <a:solidFill>
                  <a:srgbClr val="ff0000"/>
                </a:solidFill>
                <a:latin typeface="Arial"/>
              </a:rPr>
              <a:t>a = ( 5, 6, -3)</a:t>
            </a:r>
            <a:endParaRPr/>
          </a:p>
          <a:p>
            <a:r>
              <a:rPr lang="en-US" sz="5400">
                <a:solidFill>
                  <a:srgbClr val="0000ff"/>
                </a:solidFill>
                <a:latin typeface="Arial"/>
              </a:rPr>
              <a:t>b = (-1, 7,  2)</a:t>
            </a:r>
            <a:endParaRPr/>
          </a:p>
          <a:p>
            <a:endParaRPr/>
          </a:p>
          <a:p>
            <a:r>
              <a:rPr lang="en-US" sz="5400">
                <a:solidFill>
                  <a:srgbClr val="000000"/>
                </a:solidFill>
                <a:latin typeface="Arial"/>
              </a:rPr>
              <a:t>a </a:t>
            </a:r>
            <a:r>
              <a:rPr b="1" lang="en-US" sz="5400">
                <a:solidFill>
                  <a:srgbClr val="000000"/>
                </a:solidFill>
                <a:latin typeface="Arial"/>
              </a:rPr>
              <a:t>·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 b = 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5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·(</a:t>
            </a:r>
            <a:r>
              <a:rPr lang="en-US" sz="5400">
                <a:solidFill>
                  <a:srgbClr val="0000ff"/>
                </a:solidFill>
                <a:latin typeface="Arial"/>
              </a:rPr>
              <a:t>-1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) + 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6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·</a:t>
            </a:r>
            <a:r>
              <a:rPr lang="en-US" sz="5400">
                <a:solidFill>
                  <a:srgbClr val="0000ff"/>
                </a:solidFill>
                <a:latin typeface="Arial"/>
              </a:rPr>
              <a:t>7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 + (</a:t>
            </a:r>
            <a:r>
              <a:rPr lang="en-US" sz="5400">
                <a:solidFill>
                  <a:srgbClr val="ff0000"/>
                </a:solidFill>
                <a:latin typeface="Arial"/>
              </a:rPr>
              <a:t>-3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)·</a:t>
            </a:r>
            <a:r>
              <a:rPr lang="en-US" sz="5400">
                <a:solidFill>
                  <a:srgbClr val="0000ff"/>
                </a:solidFill>
                <a:latin typeface="Arial"/>
              </a:rPr>
              <a:t>2</a:t>
            </a:r>
            <a:endParaRPr/>
          </a:p>
          <a:p>
            <a:r>
              <a:rPr lang="en-US" sz="5400">
                <a:solidFill>
                  <a:srgbClr val="000000"/>
                </a:solidFill>
                <a:latin typeface="Arial"/>
              </a:rPr>
              <a:t>        </a:t>
            </a:r>
            <a:r>
              <a:rPr lang="en-US" sz="5400">
                <a:solidFill>
                  <a:srgbClr val="000000"/>
                </a:solidFill>
                <a:latin typeface="Arial"/>
              </a:rPr>
              <a:t>= -5 + 42 + -6 = 31</a:t>
            </a:r>
            <a:endParaRPr/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1600" y="268200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46" name="Line 1"/>
          <p:cNvSpPr/>
          <p:nvPr/>
        </p:nvSpPr>
        <p:spPr>
          <a:xfrm flipV="1">
            <a:off x="1841400" y="3259800"/>
            <a:ext cx="5943600" cy="68580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47" name="Line 2"/>
          <p:cNvSpPr/>
          <p:nvPr/>
        </p:nvSpPr>
        <p:spPr>
          <a:xfrm flipH="1" flipV="1">
            <a:off x="4570200" y="1288800"/>
            <a:ext cx="351000" cy="4942800"/>
          </a:xfrm>
          <a:prstGeom prst="line">
            <a:avLst/>
          </a:prstGeom>
          <a:ln>
            <a:solidFill>
              <a:srgbClr val="008000"/>
            </a:solidFill>
            <a:tailEnd len="med" type="triangle" w="med"/>
          </a:ln>
        </p:spPr>
      </p:sp>
      <p:sp>
        <p:nvSpPr>
          <p:cNvPr id="48" name="TextShape 3"/>
          <p:cNvSpPr txBox="1"/>
          <p:nvPr/>
        </p:nvSpPr>
        <p:spPr>
          <a:xfrm>
            <a:off x="7891200" y="2997000"/>
            <a:ext cx="685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endParaRPr/>
          </a:p>
        </p:txBody>
      </p:sp>
      <p:sp>
        <p:nvSpPr>
          <p:cNvPr id="49" name="TextShape 4"/>
          <p:cNvSpPr txBox="1"/>
          <p:nvPr/>
        </p:nvSpPr>
        <p:spPr>
          <a:xfrm>
            <a:off x="4379400" y="781200"/>
            <a:ext cx="9144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endParaRPr/>
          </a:p>
        </p:txBody>
      </p:sp>
      <p:sp>
        <p:nvSpPr>
          <p:cNvPr id="50" name="TextShape 5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DGBthekafu / Wikimedia Commons user Bouncey2k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An illustrative example</a:t>
            </a:r>
            <a:endParaRPr/>
          </a:p>
        </p:txBody>
      </p:sp>
      <p:graphicFrame>
        <p:nvGraphicFramePr>
          <p:cNvPr id="257" name="Table 2"/>
          <p:cNvGraphicFramePr/>
          <p:nvPr/>
        </p:nvGraphicFramePr>
        <p:xfrm>
          <a:off x="2184120" y="1421640"/>
          <a:ext cx="3698640" cy="5403600"/>
        </p:xfrm>
        <a:graphic>
          <a:graphicData uri="http://schemas.openxmlformats.org/drawingml/2006/table">
            <a:tbl>
              <a:tblPr/>
              <a:tblGrid>
                <a:gridCol w="650880"/>
                <a:gridCol w="1523880"/>
                <a:gridCol w="1524240"/>
              </a:tblGrid>
              <a:tr h="491040">
                <a:tc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Heller (R)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Reid (D)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37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40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42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3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54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8" name="TextShape 3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Arial"/>
              </a:rPr>
              <a:t>Source: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http://govtrack.us/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An illustrative example</a:t>
            </a:r>
            <a:endParaRPr/>
          </a:p>
        </p:txBody>
      </p:sp>
      <p:graphicFrame>
        <p:nvGraphicFramePr>
          <p:cNvPr id="260" name="Table 2"/>
          <p:cNvGraphicFramePr/>
          <p:nvPr/>
        </p:nvGraphicFramePr>
        <p:xfrm>
          <a:off x="2184120" y="1421640"/>
          <a:ext cx="5222880" cy="5403600"/>
        </p:xfrm>
        <a:graphic>
          <a:graphicData uri="http://schemas.openxmlformats.org/drawingml/2006/table">
            <a:tbl>
              <a:tblPr/>
              <a:tblGrid>
                <a:gridCol w="650880"/>
                <a:gridCol w="1523880"/>
                <a:gridCol w="1524240"/>
                <a:gridCol w="1524240"/>
              </a:tblGrid>
              <a:tr h="491040">
                <a:tc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Heller (R)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Reid (D)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product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37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40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42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3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54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1" name="TextShape 3"/>
          <p:cNvSpPr txBox="1"/>
          <p:nvPr/>
        </p:nvSpPr>
        <p:spPr>
          <a:xfrm>
            <a:off x="8145000" y="3535200"/>
            <a:ext cx="1600200" cy="10018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Total:</a:t>
            </a:r>
            <a:endParaRPr/>
          </a:p>
          <a:p>
            <a:r>
              <a:rPr lang="en-US" sz="3200">
                <a:latin typeface="Arial"/>
              </a:rPr>
              <a:t>  </a:t>
            </a:r>
            <a:r>
              <a:rPr b="1" lang="en-US" sz="3200">
                <a:solidFill>
                  <a:srgbClr val="ff0000"/>
                </a:solidFill>
                <a:latin typeface="Arial"/>
              </a:rPr>
              <a:t>-2</a:t>
            </a:r>
            <a:endParaRPr/>
          </a:p>
        </p:txBody>
      </p:sp>
      <p:sp>
        <p:nvSpPr>
          <p:cNvPr id="262" name="TextShape 4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Arial"/>
              </a:rPr>
              <a:t>Source: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http://govtrack.us/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An illustrative example</a:t>
            </a:r>
            <a:endParaRPr/>
          </a:p>
        </p:txBody>
      </p:sp>
      <p:graphicFrame>
        <p:nvGraphicFramePr>
          <p:cNvPr id="264" name="Table 2"/>
          <p:cNvGraphicFramePr/>
          <p:nvPr/>
        </p:nvGraphicFramePr>
        <p:xfrm>
          <a:off x="2184120" y="1421640"/>
          <a:ext cx="3698640" cy="5403600"/>
        </p:xfrm>
        <a:graphic>
          <a:graphicData uri="http://schemas.openxmlformats.org/drawingml/2006/table">
            <a:tbl>
              <a:tblPr/>
              <a:tblGrid>
                <a:gridCol w="650880"/>
                <a:gridCol w="1523880"/>
                <a:gridCol w="1524240"/>
              </a:tblGrid>
              <a:tr h="491040">
                <a:tc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latin typeface="Arial"/>
                        </a:rPr>
                        <a:t>Boxer (D)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latin typeface="Arial"/>
                        </a:rPr>
                        <a:t>Feinstein (D)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37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40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42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N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  <a:tr h="493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54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5" name="TextShape 3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Arial"/>
              </a:rPr>
              <a:t>Source: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http://govtrack.us/</a:t>
            </a:r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An illustrative example</a:t>
            </a:r>
            <a:endParaRPr/>
          </a:p>
        </p:txBody>
      </p:sp>
      <p:graphicFrame>
        <p:nvGraphicFramePr>
          <p:cNvPr id="267" name="Table 2"/>
          <p:cNvGraphicFramePr/>
          <p:nvPr/>
        </p:nvGraphicFramePr>
        <p:xfrm>
          <a:off x="2184120" y="1421640"/>
          <a:ext cx="5222880" cy="5403600"/>
        </p:xfrm>
        <a:graphic>
          <a:graphicData uri="http://schemas.openxmlformats.org/drawingml/2006/table">
            <a:tbl>
              <a:tblPr/>
              <a:tblGrid>
                <a:gridCol w="650880"/>
                <a:gridCol w="1523880"/>
                <a:gridCol w="1524240"/>
                <a:gridCol w="1524240"/>
              </a:tblGrid>
              <a:tr h="491040">
                <a:tc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latin typeface="Arial"/>
                        </a:rPr>
                        <a:t>Boxer (D)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latin typeface="Arial"/>
                        </a:rPr>
                        <a:t>Feinstein (D)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product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37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40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42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10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  <a:tr h="493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Arial"/>
                        </a:rPr>
                        <a:t>54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 sz="2400">
                          <a:solidFill>
                            <a:srgbClr val="008000"/>
                          </a:solidFill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 sz="2400">
                          <a:latin typeface="Arial"/>
                        </a:rPr>
                        <a:t>+1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8" name="TextShape 3"/>
          <p:cNvSpPr txBox="1"/>
          <p:nvPr/>
        </p:nvSpPr>
        <p:spPr>
          <a:xfrm>
            <a:off x="8145000" y="3535200"/>
            <a:ext cx="1600200" cy="10018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Total:</a:t>
            </a:r>
            <a:endParaRPr/>
          </a:p>
          <a:p>
            <a:r>
              <a:rPr lang="en-US" sz="3200">
                <a:latin typeface="Arial"/>
              </a:rPr>
              <a:t> </a:t>
            </a:r>
            <a:r>
              <a:rPr b="1" lang="en-US" sz="3200">
                <a:solidFill>
                  <a:srgbClr val="008000"/>
                </a:solidFill>
                <a:latin typeface="Arial"/>
              </a:rPr>
              <a:t>+10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(!)</a:t>
            </a:r>
            <a:endParaRPr/>
          </a:p>
        </p:txBody>
      </p:sp>
      <p:sp>
        <p:nvSpPr>
          <p:cNvPr id="269" name="TextShape 4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Arial"/>
              </a:rPr>
              <a:t>Source: </a:t>
            </a:r>
            <a:r>
              <a:rPr lang="en-US" sz="1400">
                <a:solidFill>
                  <a:srgbClr val="0000ff"/>
                </a:solidFill>
                <a:latin typeface="Arial"/>
              </a:rPr>
              <a:t>http://govtrack.us/</a:t>
            </a:r>
            <a:endParaRPr/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Projecting one vector onto another</a:t>
            </a:r>
            <a:endParaRPr/>
          </a:p>
        </p:txBody>
      </p:sp>
      <p:sp>
        <p:nvSpPr>
          <p:cNvPr id="271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Mazin07</a:t>
            </a:r>
            <a:endParaRPr/>
          </a:p>
        </p:txBody>
      </p:sp>
      <p:pic>
        <p:nvPicPr>
          <p:cNvPr id="2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0000" y="1409400"/>
            <a:ext cx="5259600" cy="4207680"/>
          </a:xfrm>
          <a:prstGeom prst="rect">
            <a:avLst/>
          </a:prstGeom>
          <a:ln>
            <a:noFill/>
          </a:ln>
        </p:spPr>
      </p:pic>
      <p:sp>
        <p:nvSpPr>
          <p:cNvPr id="273" name="TextShape 3"/>
          <p:cNvSpPr txBox="1"/>
          <p:nvPr/>
        </p:nvSpPr>
        <p:spPr>
          <a:xfrm>
            <a:off x="4800600" y="5029200"/>
            <a:ext cx="5257800" cy="1795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808080"/>
                </a:solidFill>
                <a:latin typeface="Arial"/>
              </a:rPr>
              <a:t>The real dot product:</a:t>
            </a:r>
            <a:endParaRPr/>
          </a:p>
          <a:p>
            <a:endParaRPr/>
          </a:p>
          <a:p>
            <a:r>
              <a:rPr lang="en-US" sz="4000">
                <a:solidFill>
                  <a:srgbClr val="ff0000"/>
                </a:solidFill>
                <a:latin typeface="Arial"/>
              </a:rPr>
              <a:t>      </a:t>
            </a:r>
            <a:r>
              <a:rPr lang="en-US" sz="4000">
                <a:solidFill>
                  <a:srgbClr val="ff0000"/>
                </a:solidFill>
                <a:latin typeface="Arial"/>
              </a:rPr>
              <a:t>|A| </a:t>
            </a:r>
            <a:r>
              <a:rPr b="1" lang="en-US" sz="4000">
                <a:solidFill>
                  <a:srgbClr val="ff0000"/>
                </a:solidFill>
                <a:latin typeface="Arial"/>
              </a:rPr>
              <a:t>|B|</a:t>
            </a:r>
            <a:r>
              <a:rPr lang="en-US" sz="4000">
                <a:solidFill>
                  <a:srgbClr val="ff0000"/>
                </a:solidFill>
                <a:latin typeface="Arial"/>
              </a:rPr>
              <a:t> c</a:t>
            </a:r>
            <a:r>
              <a:rPr lang="en-US" sz="4000">
                <a:solidFill>
                  <a:srgbClr val="ff0000"/>
                </a:solidFill>
                <a:latin typeface="Arial"/>
              </a:rPr>
              <a:t>os </a:t>
            </a:r>
            <a:r>
              <a:rPr lang="en-US" sz="4000">
                <a:solidFill>
                  <a:srgbClr val="ff0000"/>
                </a:solidFill>
                <a:latin typeface="Arial"/>
                <a:ea typeface="Courier New"/>
              </a:rPr>
              <a:t>θ</a:t>
            </a: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Lighting matters</a:t>
            </a:r>
            <a:endParaRPr/>
          </a:p>
        </p:txBody>
      </p:sp>
      <p:sp>
        <p:nvSpPr>
          <p:cNvPr id="275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Pokipsy76</a:t>
            </a:r>
            <a:endParaRPr/>
          </a:p>
        </p:txBody>
      </p:sp>
      <p:pic>
        <p:nvPicPr>
          <p:cNvPr id="2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00560" y="1558080"/>
            <a:ext cx="5078880" cy="44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Lighting matters</a:t>
            </a: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Pokipsy76</a:t>
            </a:r>
            <a:endParaRPr/>
          </a:p>
        </p:txBody>
      </p:sp>
      <p:pic>
        <p:nvPicPr>
          <p:cNvPr id="2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00560" y="1558080"/>
            <a:ext cx="5078880" cy="44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ff"/>
                </a:solidFill>
                <a:latin typeface="Arial"/>
              </a:rPr>
              <a:t>Video: Phong shading</a:t>
            </a:r>
            <a:endParaRPr/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Lighting</a:t>
            </a:r>
            <a:endParaRPr/>
          </a:p>
          <a:p>
            <a:pPr algn="ctr"/>
            <a:r>
              <a:rPr lang="en-US">
                <a:latin typeface="Arial"/>
              </a:rPr>
              <a:t>The Phong illumination model</a:t>
            </a:r>
            <a:endParaRPr/>
          </a:p>
        </p:txBody>
      </p:sp>
      <p:sp>
        <p:nvSpPr>
          <p:cNvPr id="282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Brad Smith/Wikimedia commons user Rainwarrior</a:t>
            </a:r>
            <a:endParaRPr/>
          </a:p>
        </p:txBody>
      </p:sp>
      <p:pic>
        <p:nvPicPr>
          <p:cNvPr id="2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4040" y="1264680"/>
            <a:ext cx="9171000" cy="255168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5200" y="4030200"/>
            <a:ext cx="4250520" cy="2835000"/>
          </a:xfrm>
          <a:prstGeom prst="rect">
            <a:avLst/>
          </a:prstGeom>
          <a:ln>
            <a:noFill/>
          </a:ln>
        </p:spPr>
      </p:pic>
      <p:sp>
        <p:nvSpPr>
          <p:cNvPr id="285" name="TextShape 3"/>
          <p:cNvSpPr txBox="1"/>
          <p:nvPr/>
        </p:nvSpPr>
        <p:spPr>
          <a:xfrm>
            <a:off x="4800600" y="4870800"/>
            <a:ext cx="4800600" cy="11304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Ambient:  constant</a:t>
            </a:r>
            <a:endParaRPr/>
          </a:p>
          <a:p>
            <a:r>
              <a:rPr lang="en-US" sz="2400">
                <a:latin typeface="Arial"/>
              </a:rPr>
              <a:t>Diffuse:    </a:t>
            </a:r>
            <a:r>
              <a:rPr b="1" lang="en-US" sz="2400">
                <a:latin typeface="Arial"/>
              </a:rPr>
              <a:t>L</a:t>
            </a:r>
            <a:r>
              <a:rPr lang="en-US" sz="2400">
                <a:latin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Courier New"/>
              </a:rPr>
              <a:t>·</a:t>
            </a:r>
            <a:r>
              <a:rPr lang="en-US" sz="2400">
                <a:latin typeface="Arial"/>
              </a:rPr>
              <a:t> </a:t>
            </a:r>
            <a:r>
              <a:rPr b="1" lang="en-US" sz="2400">
                <a:latin typeface="Arial"/>
              </a:rPr>
              <a:t>N</a:t>
            </a:r>
            <a:r>
              <a:rPr lang="en-US" sz="2400">
                <a:latin typeface="Arial"/>
              </a:rPr>
              <a:t> = cos </a:t>
            </a:r>
            <a:r>
              <a:rPr lang="en-US" sz="2400">
                <a:solidFill>
                  <a:srgbClr val="000000"/>
                </a:solidFill>
                <a:latin typeface="Arial"/>
                <a:ea typeface="Courier New"/>
              </a:rPr>
              <a:t>β</a:t>
            </a:r>
            <a:endParaRPr/>
          </a:p>
          <a:p>
            <a:r>
              <a:rPr lang="en-US" sz="2400">
                <a:latin typeface="Arial"/>
              </a:rPr>
              <a:t>Specular: (</a:t>
            </a:r>
            <a:r>
              <a:rPr b="1" lang="en-US" sz="2400">
                <a:latin typeface="Arial"/>
              </a:rPr>
              <a:t>R</a:t>
            </a:r>
            <a:r>
              <a:rPr lang="en-US" sz="2400">
                <a:latin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"/>
                <a:ea typeface="Courier New"/>
              </a:rPr>
              <a:t>·</a:t>
            </a:r>
            <a:r>
              <a:rPr lang="en-US" sz="2400">
                <a:latin typeface="Arial"/>
              </a:rPr>
              <a:t> </a:t>
            </a:r>
            <a:r>
              <a:rPr b="1" lang="en-US" sz="2400">
                <a:latin typeface="Arial"/>
              </a:rPr>
              <a:t>V</a:t>
            </a:r>
            <a:r>
              <a:rPr lang="en-US" sz="2400">
                <a:latin typeface="Arial"/>
              </a:rPr>
              <a:t>)</a:t>
            </a:r>
            <a:r>
              <a:rPr lang="en-US" sz="2400" baseline="101000">
                <a:latin typeface="Arial"/>
              </a:rPr>
              <a:t>k</a:t>
            </a:r>
            <a:r>
              <a:rPr lang="en-US" sz="2400">
                <a:latin typeface="Arial"/>
              </a:rPr>
              <a:t> = (cos </a:t>
            </a:r>
            <a:r>
              <a:rPr lang="en-US" sz="2400">
                <a:solidFill>
                  <a:srgbClr val="000000"/>
                </a:solidFill>
                <a:latin typeface="Arial"/>
                <a:ea typeface="Courier New"/>
              </a:rPr>
              <a:t>α</a:t>
            </a:r>
            <a:r>
              <a:rPr lang="en-US" sz="2400">
                <a:latin typeface="Arial"/>
              </a:rPr>
              <a:t>)</a:t>
            </a:r>
            <a:r>
              <a:rPr lang="en-US" sz="2400" baseline="101000">
                <a:latin typeface="Arial"/>
              </a:rPr>
              <a:t>k</a:t>
            </a:r>
            <a:endParaRPr/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Demo: Turning on the sun</a:t>
            </a:r>
            <a:endParaRPr/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1600" y="268200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52" name="Line 1"/>
          <p:cNvSpPr/>
          <p:nvPr/>
        </p:nvSpPr>
        <p:spPr>
          <a:xfrm flipV="1">
            <a:off x="1841400" y="3259800"/>
            <a:ext cx="5943600" cy="68580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53" name="Line 2"/>
          <p:cNvSpPr/>
          <p:nvPr/>
        </p:nvSpPr>
        <p:spPr>
          <a:xfrm flipH="1" flipV="1">
            <a:off x="4570200" y="1288800"/>
            <a:ext cx="351000" cy="4942800"/>
          </a:xfrm>
          <a:prstGeom prst="line">
            <a:avLst/>
          </a:prstGeom>
          <a:ln>
            <a:solidFill>
              <a:srgbClr val="008000"/>
            </a:solidFill>
            <a:tailEnd len="med" type="triangle" w="med"/>
          </a:ln>
        </p:spPr>
      </p:sp>
      <p:sp>
        <p:nvSpPr>
          <p:cNvPr id="54" name="TextShape 3"/>
          <p:cNvSpPr txBox="1"/>
          <p:nvPr/>
        </p:nvSpPr>
        <p:spPr>
          <a:xfrm>
            <a:off x="7891200" y="2997000"/>
            <a:ext cx="685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endParaRPr/>
          </a:p>
        </p:txBody>
      </p:sp>
      <p:sp>
        <p:nvSpPr>
          <p:cNvPr id="55" name="TextShape 4"/>
          <p:cNvSpPr txBox="1"/>
          <p:nvPr/>
        </p:nvSpPr>
        <p:spPr>
          <a:xfrm>
            <a:off x="4379400" y="781200"/>
            <a:ext cx="9144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endParaRPr/>
          </a:p>
        </p:txBody>
      </p:sp>
      <p:sp>
        <p:nvSpPr>
          <p:cNvPr id="56" name="Ellipse 5"/>
          <p:cNvSpPr/>
          <p:nvPr/>
        </p:nvSpPr>
        <p:spPr>
          <a:xfrm>
            <a:off x="5353200" y="2959200"/>
            <a:ext cx="91440" cy="9144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</p:sp>
      <p:sp>
        <p:nvSpPr>
          <p:cNvPr id="57" name="TextShape 6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DGBthekafu / Wikimedia Commons user Bouncey2k</a:t>
            </a:r>
            <a:endParaRPr/>
          </a:p>
        </p:txBody>
      </p:sp>
      <p:sp>
        <p:nvSpPr>
          <p:cNvPr id="58" name="TextShape 7"/>
          <p:cNvSpPr txBox="1"/>
          <p:nvPr/>
        </p:nvSpPr>
        <p:spPr>
          <a:xfrm>
            <a:off x="5511600" y="2862000"/>
            <a:ext cx="1828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(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r>
              <a:rPr lang="en-US" sz="2400">
                <a:latin typeface="Arial"/>
              </a:rPr>
              <a:t>, </a:t>
            </a:r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r>
              <a:rPr lang="en-US" sz="2400">
                <a:latin typeface="Arial"/>
              </a:rPr>
              <a:t>)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cross product</a:t>
            </a:r>
            <a:endParaRPr/>
          </a:p>
        </p:txBody>
      </p:sp>
      <p:sp>
        <p:nvSpPr>
          <p:cNvPr id="288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Ravahimanana</a:t>
            </a:r>
            <a:endParaRPr/>
          </a:p>
        </p:txBody>
      </p:sp>
      <p:pic>
        <p:nvPicPr>
          <p:cNvPr id="2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75040" y="2298960"/>
            <a:ext cx="4562280" cy="29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cross product</a:t>
            </a: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Acdx</a:t>
            </a:r>
            <a:endParaRPr/>
          </a:p>
        </p:txBody>
      </p:sp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0000" y="1757520"/>
            <a:ext cx="5776920" cy="451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solidFill>
                  <a:srgbClr val="000000"/>
                </a:solidFill>
                <a:latin typeface="Arial"/>
              </a:rPr>
              <a:t>Thank you!</a:t>
            </a:r>
            <a:endParaRPr/>
          </a:p>
          <a:p>
            <a:pPr algn="ctr"/>
            <a:endParaRPr/>
          </a:p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Code and slides:</a:t>
            </a:r>
            <a:endParaRPr/>
          </a:p>
          <a:p>
            <a:pPr algn="ctr"/>
            <a:r>
              <a:rPr lang="en-US" sz="3200">
                <a:solidFill>
                  <a:srgbClr val="0000ff"/>
                </a:solidFill>
                <a:latin typeface="Arial"/>
              </a:rPr>
              <a:t>http://stanford.edu/~wmonroe4/splash</a:t>
            </a:r>
            <a:endParaRPr/>
          </a:p>
          <a:p>
            <a:pPr algn="ctr"/>
            <a:endParaRPr/>
          </a:p>
          <a:p>
            <a:pPr algn="ctr"/>
            <a:r>
              <a:rPr lang="en-US" sz="2400">
                <a:solidFill>
                  <a:srgbClr val="000000"/>
                </a:solidFill>
                <a:latin typeface="Arial"/>
              </a:rPr>
              <a:t>(wait a day or two)</a:t>
            </a:r>
            <a:endParaRPr/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1600" y="268200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60" name="Line 1"/>
          <p:cNvSpPr/>
          <p:nvPr/>
        </p:nvSpPr>
        <p:spPr>
          <a:xfrm flipV="1">
            <a:off x="1371600" y="2671200"/>
            <a:ext cx="6400800" cy="45720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61" name="Line 2"/>
          <p:cNvSpPr/>
          <p:nvPr/>
        </p:nvSpPr>
        <p:spPr>
          <a:xfrm flipH="1" flipV="1">
            <a:off x="3670200" y="1288800"/>
            <a:ext cx="372600" cy="4426200"/>
          </a:xfrm>
          <a:prstGeom prst="line">
            <a:avLst/>
          </a:prstGeom>
          <a:ln>
            <a:solidFill>
              <a:srgbClr val="008000"/>
            </a:solidFill>
            <a:headEnd len="med" type="triangle" w="med"/>
          </a:ln>
        </p:spPr>
      </p:sp>
      <p:sp>
        <p:nvSpPr>
          <p:cNvPr id="62" name="TextShape 3"/>
          <p:cNvSpPr txBox="1"/>
          <p:nvPr/>
        </p:nvSpPr>
        <p:spPr>
          <a:xfrm>
            <a:off x="7783200" y="2421000"/>
            <a:ext cx="685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endParaRPr/>
          </a:p>
        </p:txBody>
      </p:sp>
      <p:sp>
        <p:nvSpPr>
          <p:cNvPr id="63" name="TextShape 4"/>
          <p:cNvSpPr txBox="1"/>
          <p:nvPr/>
        </p:nvSpPr>
        <p:spPr>
          <a:xfrm>
            <a:off x="3875400" y="5677200"/>
            <a:ext cx="9144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endParaRPr/>
          </a:p>
        </p:txBody>
      </p:sp>
      <p:sp>
        <p:nvSpPr>
          <p:cNvPr id="64" name="Ellipse 5"/>
          <p:cNvSpPr/>
          <p:nvPr/>
        </p:nvSpPr>
        <p:spPr>
          <a:xfrm>
            <a:off x="5353200" y="2959200"/>
            <a:ext cx="91440" cy="9144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</p:sp>
      <p:sp>
        <p:nvSpPr>
          <p:cNvPr id="65" name="TextShape 6"/>
          <p:cNvSpPr txBox="1"/>
          <p:nvPr/>
        </p:nvSpPr>
        <p:spPr>
          <a:xfrm>
            <a:off x="5511600" y="2862000"/>
            <a:ext cx="1828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(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r>
              <a:rPr lang="en-US" sz="2400">
                <a:latin typeface="Arial"/>
              </a:rPr>
              <a:t>, </a:t>
            </a:r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r>
              <a:rPr lang="en-US" sz="2400">
                <a:latin typeface="Arial"/>
              </a:rPr>
              <a:t>)</a:t>
            </a:r>
            <a:endParaRPr/>
          </a:p>
        </p:txBody>
      </p:sp>
      <p:sp>
        <p:nvSpPr>
          <p:cNvPr id="66" name="TextShape 7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DGBthekafu / Wikimedia Commons user Bouncey2k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3640" y="300960"/>
            <a:ext cx="9071640" cy="107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Pixels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16200" y="7230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Wikimedia Commons user Planemad</a:t>
            </a:r>
            <a:endParaRPr/>
          </a:p>
        </p:txBody>
      </p:sp>
      <p:pic>
        <p:nvPicPr>
          <p:cNvPr id="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36800" y="1371600"/>
            <a:ext cx="6285960" cy="506448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1600" y="268200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71" name="Line 1"/>
          <p:cNvSpPr/>
          <p:nvPr/>
        </p:nvSpPr>
        <p:spPr>
          <a:xfrm flipV="1">
            <a:off x="1371600" y="2671200"/>
            <a:ext cx="6400800" cy="457200"/>
          </a:xfrm>
          <a:prstGeom prst="line">
            <a:avLst/>
          </a:prstGeom>
          <a:ln>
            <a:solidFill>
              <a:srgbClr val="800000"/>
            </a:solidFill>
            <a:tailEnd len="med" type="triangle" w="med"/>
          </a:ln>
        </p:spPr>
      </p:sp>
      <p:sp>
        <p:nvSpPr>
          <p:cNvPr id="72" name="Line 2"/>
          <p:cNvSpPr/>
          <p:nvPr/>
        </p:nvSpPr>
        <p:spPr>
          <a:xfrm flipH="1" flipV="1">
            <a:off x="3670200" y="1288800"/>
            <a:ext cx="372600" cy="4426200"/>
          </a:xfrm>
          <a:prstGeom prst="line">
            <a:avLst/>
          </a:prstGeom>
          <a:ln>
            <a:solidFill>
              <a:srgbClr val="008000"/>
            </a:solidFill>
            <a:headEnd len="med" type="triangle" w="med"/>
          </a:ln>
        </p:spPr>
      </p:sp>
      <p:sp>
        <p:nvSpPr>
          <p:cNvPr id="73" name="TextShape 3"/>
          <p:cNvSpPr txBox="1"/>
          <p:nvPr/>
        </p:nvSpPr>
        <p:spPr>
          <a:xfrm>
            <a:off x="7783200" y="2421000"/>
            <a:ext cx="685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endParaRPr/>
          </a:p>
        </p:txBody>
      </p:sp>
      <p:sp>
        <p:nvSpPr>
          <p:cNvPr id="74" name="TextShape 4"/>
          <p:cNvSpPr txBox="1"/>
          <p:nvPr/>
        </p:nvSpPr>
        <p:spPr>
          <a:xfrm>
            <a:off x="3875400" y="5677200"/>
            <a:ext cx="9144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endParaRPr/>
          </a:p>
        </p:txBody>
      </p:sp>
      <p:sp>
        <p:nvSpPr>
          <p:cNvPr id="75" name="TextShape 5"/>
          <p:cNvSpPr txBox="1"/>
          <p:nvPr/>
        </p:nvSpPr>
        <p:spPr>
          <a:xfrm>
            <a:off x="16200" y="7266240"/>
            <a:ext cx="707040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ff"/>
                </a:solidFill>
                <a:latin typeface="Arial"/>
              </a:rPr>
              <a:t>Image credit</a:t>
            </a:r>
            <a:r>
              <a:rPr lang="en-US" sz="1400">
                <a:solidFill>
                  <a:srgbClr val="4c4c4c"/>
                </a:solidFill>
                <a:latin typeface="Arial"/>
              </a:rPr>
              <a:t>: DGBthekafu / Wikimedia Commons user Bouncey2k</a:t>
            </a:r>
            <a:endParaRPr/>
          </a:p>
        </p:txBody>
      </p:sp>
      <p:sp>
        <p:nvSpPr>
          <p:cNvPr id="76" name="Line 6"/>
          <p:cNvSpPr/>
          <p:nvPr/>
        </p:nvSpPr>
        <p:spPr>
          <a:xfrm>
            <a:off x="2286000" y="2286000"/>
            <a:ext cx="3657600" cy="160020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</p:sp>
      <p:sp>
        <p:nvSpPr>
          <p:cNvPr id="77" name="TextShape 7"/>
          <p:cNvSpPr txBox="1"/>
          <p:nvPr/>
        </p:nvSpPr>
        <p:spPr>
          <a:xfrm>
            <a:off x="5943600" y="3681360"/>
            <a:ext cx="685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2400">
                <a:solidFill>
                  <a:srgbClr val="0000ff"/>
                </a:solidFill>
                <a:latin typeface="Arial"/>
              </a:rPr>
              <a:t>z</a:t>
            </a:r>
            <a:endParaRPr/>
          </a:p>
        </p:txBody>
      </p:sp>
      <p:sp>
        <p:nvSpPr>
          <p:cNvPr id="78" name="Ellipse 8"/>
          <p:cNvSpPr/>
          <p:nvPr/>
        </p:nvSpPr>
        <p:spPr>
          <a:xfrm>
            <a:off x="5929200" y="4327200"/>
            <a:ext cx="137160" cy="1371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</p:sp>
      <p:sp>
        <p:nvSpPr>
          <p:cNvPr id="79" name="TextShape 9"/>
          <p:cNvSpPr txBox="1"/>
          <p:nvPr/>
        </p:nvSpPr>
        <p:spPr>
          <a:xfrm>
            <a:off x="6051600" y="4086000"/>
            <a:ext cx="182880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(</a:t>
            </a:r>
            <a:r>
              <a:rPr i="1" lang="en-US" sz="2400">
                <a:solidFill>
                  <a:srgbClr val="800000"/>
                </a:solidFill>
                <a:latin typeface="Arial"/>
              </a:rPr>
              <a:t>x</a:t>
            </a:r>
            <a:r>
              <a:rPr lang="en-US" sz="2400">
                <a:latin typeface="Arial"/>
              </a:rPr>
              <a:t>, </a:t>
            </a:r>
            <a:r>
              <a:rPr i="1" lang="en-US" sz="2400">
                <a:solidFill>
                  <a:srgbClr val="008000"/>
                </a:solidFill>
                <a:latin typeface="Arial"/>
              </a:rPr>
              <a:t>y</a:t>
            </a:r>
            <a:r>
              <a:rPr lang="en-US" sz="2400">
                <a:latin typeface="Arial"/>
              </a:rPr>
              <a:t>, </a:t>
            </a:r>
            <a:r>
              <a:rPr i="1" lang="en-US" sz="2400">
                <a:solidFill>
                  <a:srgbClr val="0000ff"/>
                </a:solidFill>
                <a:latin typeface="Arial"/>
              </a:rPr>
              <a:t>z</a:t>
            </a:r>
            <a:r>
              <a:rPr lang="en-US" sz="2400">
                <a:latin typeface="Arial"/>
              </a:rPr>
              <a:t>)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3640" y="300960"/>
            <a:ext cx="9071640" cy="645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Demo: Orthographic projection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